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lack Mango" panose="020B0604020202020204" charset="0"/>
      <p:regular r:id="rId13"/>
    </p:embeddedFont>
    <p:embeddedFont>
      <p:font typeface="Black Mango Bold" panose="020B0604020202020204" charset="0"/>
      <p:regular r:id="rId14"/>
    </p:embeddedFont>
    <p:embeddedFont>
      <p:font typeface="Black Mango Light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20B0604020202020204" charset="0"/>
      <p:regular r:id="rId17"/>
    </p:embeddedFont>
    <p:embeddedFont>
      <p:font typeface="Poppins Light" panose="000004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60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svg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3286471" y="6816260"/>
            <a:ext cx="11715058" cy="0"/>
          </a:xfrm>
          <a:prstGeom prst="line">
            <a:avLst/>
          </a:prstGeom>
          <a:ln w="9525" cap="flat">
            <a:solidFill>
              <a:srgbClr val="EFEB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52128" y="4212813"/>
            <a:ext cx="14183744" cy="148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b="1">
                <a:solidFill>
                  <a:srgbClr val="EFEBD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QUISINE ANALYTICS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09069" y="5953983"/>
            <a:ext cx="846986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00">
                <a:solidFill>
                  <a:srgbClr val="EFEBDF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Where Data Meets Delicious</a:t>
            </a:r>
          </a:p>
        </p:txBody>
      </p:sp>
      <p:sp>
        <p:nvSpPr>
          <p:cNvPr id="6" name="Freeform 6"/>
          <p:cNvSpPr/>
          <p:nvPr/>
        </p:nvSpPr>
        <p:spPr>
          <a:xfrm>
            <a:off x="8586592" y="2605757"/>
            <a:ext cx="1114815" cy="1445131"/>
          </a:xfrm>
          <a:custGeom>
            <a:avLst/>
            <a:gdLst/>
            <a:ahLst/>
            <a:cxnLst/>
            <a:rect l="l" t="t" r="r" b="b"/>
            <a:pathLst>
              <a:path w="1114815" h="1445131">
                <a:moveTo>
                  <a:pt x="0" y="0"/>
                </a:moveTo>
                <a:lnTo>
                  <a:pt x="1114816" y="0"/>
                </a:lnTo>
                <a:lnTo>
                  <a:pt x="1114816" y="1445131"/>
                </a:lnTo>
                <a:lnTo>
                  <a:pt x="0" y="1445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8735547"/>
            <a:ext cx="777441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spc="1050">
                <a:solidFill>
                  <a:srgbClr val="EFEBDF"/>
                </a:solidFill>
                <a:latin typeface="Poppins Bold"/>
                <a:ea typeface="Poppins Bold"/>
                <a:cs typeface="Poppins Bold"/>
                <a:sym typeface="Poppins Bold"/>
              </a:rPr>
              <a:t>Food Festival, Montreal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83344" y="0"/>
            <a:ext cx="9380509" cy="10287000"/>
            <a:chOff x="0" y="0"/>
            <a:chExt cx="12507345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4029" r="9205"/>
            <a:stretch>
              <a:fillRect/>
            </a:stretch>
          </p:blipFill>
          <p:spPr>
            <a:xfrm>
              <a:off x="0" y="0"/>
              <a:ext cx="12507345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7251315" y="1356840"/>
            <a:ext cx="394162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251315" y="188122"/>
            <a:ext cx="6760047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0"/>
              </a:lnSpc>
            </a:pPr>
            <a:r>
              <a:rPr lang="en-US" sz="5500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1315" y="2103857"/>
            <a:ext cx="11036685" cy="288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4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participation in the Montreal Food Festival is a strategic move to:</a:t>
            </a:r>
          </a:p>
          <a:p>
            <a:pPr marL="388622" lvl="1" indent="-194311" algn="l">
              <a:lnSpc>
                <a:spcPts val="3834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 brand visibility</a:t>
            </a:r>
          </a:p>
          <a:p>
            <a:pPr marL="388622" lvl="1" indent="-194311" algn="l">
              <a:lnSpc>
                <a:spcPts val="3834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Engage with a broader customer base</a:t>
            </a:r>
          </a:p>
          <a:p>
            <a:pPr marL="388622" lvl="1" indent="-194311" algn="l">
              <a:lnSpc>
                <a:spcPts val="3834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Showcase our innovation in real time</a:t>
            </a:r>
          </a:p>
          <a:p>
            <a:pPr marL="388622" lvl="1" indent="-194311" algn="l">
              <a:lnSpc>
                <a:spcPts val="3834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 valuable insights for future growth</a:t>
            </a:r>
          </a:p>
          <a:p>
            <a:pPr algn="l">
              <a:lnSpc>
                <a:spcPts val="3834"/>
              </a:lnSpc>
            </a:pPr>
            <a:endParaRPr lang="en-US" sz="18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75127" y="5237978"/>
            <a:ext cx="9747796" cy="294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9"/>
              </a:lnSpc>
            </a:pPr>
            <a:r>
              <a:rPr lang="en-US" sz="2800" b="1" dirty="0">
                <a:solidFill>
                  <a:srgbClr val="000000"/>
                </a:solidFill>
                <a:latin typeface="Black Mango" panose="020B0604020202020204" charset="0"/>
                <a:ea typeface="Poppins Bold"/>
                <a:cs typeface="Poppins Bold"/>
                <a:sym typeface="Poppins Bold"/>
              </a:rPr>
              <a:t>The Opportunity Ahead</a:t>
            </a:r>
          </a:p>
          <a:p>
            <a:pPr algn="l">
              <a:lnSpc>
                <a:spcPts val="3833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 a cross-functional team, data-driven strategy, and bold vision, we are poised to:</a:t>
            </a:r>
          </a:p>
          <a:p>
            <a:pPr marL="388620" lvl="1" indent="-194310" algn="l">
              <a:lnSpc>
                <a:spcPts val="3833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Deliver a memorable festival experience</a:t>
            </a:r>
          </a:p>
          <a:p>
            <a:pPr marL="388620" lvl="1" indent="-194310" algn="l">
              <a:lnSpc>
                <a:spcPts val="3833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Solidify our reputation as a pioneer in smart gastronomy</a:t>
            </a:r>
          </a:p>
          <a:p>
            <a:pPr marL="388620" lvl="1" indent="-194310" algn="l">
              <a:lnSpc>
                <a:spcPts val="3833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 long-term success across Quebec, Ontario, and beyond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53917" y="9006840"/>
            <a:ext cx="9843483" cy="46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Let’s turn every data point into a delicious story.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848398" y="6014718"/>
            <a:ext cx="8591203" cy="0"/>
          </a:xfrm>
          <a:prstGeom prst="line">
            <a:avLst/>
          </a:prstGeom>
          <a:ln w="9525" cap="flat">
            <a:solidFill>
              <a:srgbClr val="EFEB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18134" y="3531704"/>
            <a:ext cx="11651732" cy="226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 b="1">
                <a:solidFill>
                  <a:srgbClr val="EFEBD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Thank You For</a:t>
            </a:r>
          </a:p>
          <a:p>
            <a:pPr algn="ctr">
              <a:lnSpc>
                <a:spcPts val="8700"/>
              </a:lnSpc>
            </a:pPr>
            <a:r>
              <a:rPr lang="en-US" sz="8700" b="1">
                <a:solidFill>
                  <a:srgbClr val="EFEBD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936" y="8811564"/>
            <a:ext cx="18286114" cy="1439106"/>
          </a:xfrm>
          <a:custGeom>
            <a:avLst/>
            <a:gdLst/>
            <a:ahLst/>
            <a:cxnLst/>
            <a:rect l="l" t="t" r="r" b="b"/>
            <a:pathLst>
              <a:path w="18286114" h="11405964">
                <a:moveTo>
                  <a:pt x="0" y="0"/>
                </a:moveTo>
                <a:lnTo>
                  <a:pt x="18286114" y="0"/>
                </a:lnTo>
                <a:lnTo>
                  <a:pt x="18286114" y="11405963"/>
                </a:lnTo>
                <a:lnTo>
                  <a:pt x="0" y="11405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7150" y="296400"/>
            <a:ext cx="18364200" cy="1839448"/>
          </a:xfrm>
          <a:custGeom>
            <a:avLst/>
            <a:gdLst/>
            <a:ahLst/>
            <a:cxnLst/>
            <a:rect l="l" t="t" r="r" b="b"/>
            <a:pathLst>
              <a:path w="18288000" h="11407140">
                <a:moveTo>
                  <a:pt x="0" y="0"/>
                </a:moveTo>
                <a:lnTo>
                  <a:pt x="18288000" y="0"/>
                </a:lnTo>
                <a:lnTo>
                  <a:pt x="18288000" y="11407140"/>
                </a:lnTo>
                <a:lnTo>
                  <a:pt x="0" y="1140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421850" y="1866900"/>
            <a:ext cx="11816033" cy="0"/>
          </a:xfrm>
          <a:prstGeom prst="line">
            <a:avLst/>
          </a:prstGeom>
          <a:ln w="9525" cap="flat">
            <a:solidFill>
              <a:srgbClr val="EFEB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80791" y="8985483"/>
            <a:ext cx="549757" cy="545634"/>
          </a:xfrm>
          <a:custGeom>
            <a:avLst/>
            <a:gdLst/>
            <a:ahLst/>
            <a:cxnLst/>
            <a:rect l="l" t="t" r="r" b="b"/>
            <a:pathLst>
              <a:path w="549757" h="545634">
                <a:moveTo>
                  <a:pt x="0" y="0"/>
                </a:moveTo>
                <a:lnTo>
                  <a:pt x="549757" y="0"/>
                </a:lnTo>
                <a:lnTo>
                  <a:pt x="549757" y="545634"/>
                </a:lnTo>
                <a:lnTo>
                  <a:pt x="0" y="545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1850" y="205740"/>
            <a:ext cx="13582865" cy="1381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5500" b="1" dirty="0">
                <a:solidFill>
                  <a:srgbClr val="EFEBD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Company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4141" y="2896832"/>
            <a:ext cx="8345013" cy="546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Founded: In Val-d’Or, Quebec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Expansion: 84 locations across Quebec and Ontario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Fresh and ethically sourced produce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Known for bold experiments like poutine-flavored ice cream and real-time feedback integration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Unique Selling Proposition</a:t>
            </a:r>
            <a:r>
              <a:rPr lang="en-US" sz="2199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: Integration of data analytics with culinary arts to enhance customer experience and operational efficiency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7238" y="9022826"/>
            <a:ext cx="1665977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 dirty="0">
                <a:solidFill>
                  <a:srgbClr val="FFFFF7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MISSION STATEMENT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7"/>
                </a:solidFill>
                <a:latin typeface="Black Mango"/>
                <a:ea typeface="Black Mango"/>
                <a:cs typeface="Black Mango"/>
                <a:sym typeface="Black Mango"/>
              </a:rPr>
              <a:t>To revolutionize the dining experience by leveraging data-driven insights for innovative gastronomy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2993" y="2629983"/>
            <a:ext cx="9175975" cy="5932125"/>
          </a:xfrm>
          <a:custGeom>
            <a:avLst/>
            <a:gdLst/>
            <a:ahLst/>
            <a:cxnLst/>
            <a:rect l="l" t="t" r="r" b="b"/>
            <a:pathLst>
              <a:path w="9175975" h="5932125">
                <a:moveTo>
                  <a:pt x="0" y="0"/>
                </a:moveTo>
                <a:lnTo>
                  <a:pt x="9175975" y="0"/>
                </a:lnTo>
                <a:lnTo>
                  <a:pt x="9175975" y="5932125"/>
                </a:lnTo>
                <a:lnTo>
                  <a:pt x="0" y="5932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693363" y="1580325"/>
            <a:ext cx="133989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01464" y="6439276"/>
            <a:ext cx="9781695" cy="9610516"/>
          </a:xfrm>
          <a:custGeom>
            <a:avLst/>
            <a:gdLst/>
            <a:ahLst/>
            <a:cxnLst/>
            <a:rect l="l" t="t" r="r" b="b"/>
            <a:pathLst>
              <a:path w="9781695" h="9610516">
                <a:moveTo>
                  <a:pt x="0" y="0"/>
                </a:moveTo>
                <a:lnTo>
                  <a:pt x="9781695" y="0"/>
                </a:lnTo>
                <a:lnTo>
                  <a:pt x="9781695" y="9610516"/>
                </a:lnTo>
                <a:lnTo>
                  <a:pt x="0" y="961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105364" y="1861313"/>
            <a:ext cx="13398984" cy="8173381"/>
          </a:xfrm>
          <a:custGeom>
            <a:avLst/>
            <a:gdLst/>
            <a:ahLst/>
            <a:cxnLst/>
            <a:rect l="l" t="t" r="r" b="b"/>
            <a:pathLst>
              <a:path w="13398984" h="8173381">
                <a:moveTo>
                  <a:pt x="0" y="0"/>
                </a:moveTo>
                <a:lnTo>
                  <a:pt x="13398984" y="0"/>
                </a:lnTo>
                <a:lnTo>
                  <a:pt x="13398984" y="8173380"/>
                </a:lnTo>
                <a:lnTo>
                  <a:pt x="0" y="8173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93363" y="287166"/>
            <a:ext cx="15144998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1"/>
              </a:lnSpc>
            </a:pPr>
            <a:r>
              <a:rPr lang="en-US" sz="5500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Data-Driven Operational Framework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A0B6959-9A60-22A2-2773-B483D72CEADA}"/>
              </a:ext>
            </a:extLst>
          </p:cNvPr>
          <p:cNvSpPr/>
          <p:nvPr/>
        </p:nvSpPr>
        <p:spPr>
          <a:xfrm>
            <a:off x="-1" y="0"/>
            <a:ext cx="1449639" cy="10287000"/>
          </a:xfrm>
          <a:custGeom>
            <a:avLst/>
            <a:gdLst/>
            <a:ahLst/>
            <a:cxnLst/>
            <a:rect l="l" t="t" r="r" b="b"/>
            <a:pathLst>
              <a:path w="18288000" h="11407140">
                <a:moveTo>
                  <a:pt x="0" y="0"/>
                </a:moveTo>
                <a:lnTo>
                  <a:pt x="18288000" y="0"/>
                </a:lnTo>
                <a:lnTo>
                  <a:pt x="18288000" y="11407140"/>
                </a:lnTo>
                <a:lnTo>
                  <a:pt x="0" y="11407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784408" y="1404549"/>
            <a:ext cx="1338364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52889" y="1645616"/>
            <a:ext cx="557516" cy="562437"/>
          </a:xfrm>
          <a:custGeom>
            <a:avLst/>
            <a:gdLst/>
            <a:ahLst/>
            <a:cxnLst/>
            <a:rect l="l" t="t" r="r" b="b"/>
            <a:pathLst>
              <a:path w="557516" h="562437">
                <a:moveTo>
                  <a:pt x="0" y="0"/>
                </a:moveTo>
                <a:lnTo>
                  <a:pt x="557516" y="0"/>
                </a:lnTo>
                <a:lnTo>
                  <a:pt x="557516" y="562438"/>
                </a:lnTo>
                <a:lnTo>
                  <a:pt x="0" y="56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668861" y="1553709"/>
            <a:ext cx="12981426" cy="8389246"/>
          </a:xfrm>
          <a:custGeom>
            <a:avLst/>
            <a:gdLst/>
            <a:ahLst/>
            <a:cxnLst/>
            <a:rect l="l" t="t" r="r" b="b"/>
            <a:pathLst>
              <a:path w="12981426" h="8389246">
                <a:moveTo>
                  <a:pt x="0" y="0"/>
                </a:moveTo>
                <a:lnTo>
                  <a:pt x="12981426" y="0"/>
                </a:lnTo>
                <a:lnTo>
                  <a:pt x="12981426" y="8389247"/>
                </a:lnTo>
                <a:lnTo>
                  <a:pt x="0" y="838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4408" y="259887"/>
            <a:ext cx="14865879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5500" b="1" dirty="0" err="1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Quisine</a:t>
            </a:r>
            <a:r>
              <a:rPr lang="en-US" sz="5500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 Analytics vs Typical Restaurant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A8CA3947-668E-F1BB-BE94-6BC63C57660B}"/>
              </a:ext>
            </a:extLst>
          </p:cNvPr>
          <p:cNvSpPr/>
          <p:nvPr/>
        </p:nvSpPr>
        <p:spPr>
          <a:xfrm>
            <a:off x="-1" y="0"/>
            <a:ext cx="1449639" cy="10287000"/>
          </a:xfrm>
          <a:custGeom>
            <a:avLst/>
            <a:gdLst/>
            <a:ahLst/>
            <a:cxnLst/>
            <a:rect l="l" t="t" r="r" b="b"/>
            <a:pathLst>
              <a:path w="18288000" h="11407140">
                <a:moveTo>
                  <a:pt x="0" y="0"/>
                </a:moveTo>
                <a:lnTo>
                  <a:pt x="18288000" y="0"/>
                </a:lnTo>
                <a:lnTo>
                  <a:pt x="18288000" y="11407140"/>
                </a:lnTo>
                <a:lnTo>
                  <a:pt x="0" y="11407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70488" y="-7077839"/>
            <a:ext cx="9781695" cy="9610516"/>
          </a:xfrm>
          <a:custGeom>
            <a:avLst/>
            <a:gdLst/>
            <a:ahLst/>
            <a:cxnLst/>
            <a:rect l="l" t="t" r="r" b="b"/>
            <a:pathLst>
              <a:path w="9781695" h="9610516">
                <a:moveTo>
                  <a:pt x="0" y="0"/>
                </a:moveTo>
                <a:lnTo>
                  <a:pt x="9781695" y="0"/>
                </a:lnTo>
                <a:lnTo>
                  <a:pt x="9781695" y="9610516"/>
                </a:lnTo>
                <a:lnTo>
                  <a:pt x="0" y="961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88395" y="1856010"/>
            <a:ext cx="1270711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31667" y="490538"/>
            <a:ext cx="1682763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5500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Current Business Performance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9454" y="6495700"/>
            <a:ext cx="503615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Customer Satisfaction Score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65437" y="6495700"/>
            <a:ext cx="441040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Average Customer Spend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98888" y="5436838"/>
            <a:ext cx="2004359" cy="83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Black Mango"/>
                <a:ea typeface="Black Mango"/>
                <a:cs typeface="Black Mango"/>
                <a:sym typeface="Black Mango"/>
              </a:rPr>
              <a:t>8.5/ 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13848" y="6495700"/>
            <a:ext cx="352736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Table Turnover Rate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02539" y="5531133"/>
            <a:ext cx="2004359" cy="83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Black Mango"/>
                <a:ea typeface="Black Mango"/>
                <a:cs typeface="Black Mango"/>
                <a:sym typeface="Black Mango"/>
              </a:rPr>
              <a:t>$ 47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10360" y="5952144"/>
            <a:ext cx="3134344" cy="41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3699" spc="184">
                <a:solidFill>
                  <a:srgbClr val="000000"/>
                </a:solidFill>
                <a:latin typeface="Black Mango"/>
                <a:ea typeface="Black Mango"/>
                <a:cs typeface="Black Mango"/>
                <a:sym typeface="Black Mango"/>
              </a:rPr>
              <a:t>15 minutes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2172655" y="3694708"/>
            <a:ext cx="1656825" cy="1627831"/>
          </a:xfrm>
          <a:custGeom>
            <a:avLst/>
            <a:gdLst/>
            <a:ahLst/>
            <a:cxnLst/>
            <a:rect l="l" t="t" r="r" b="b"/>
            <a:pathLst>
              <a:path w="1656825" h="1627831">
                <a:moveTo>
                  <a:pt x="0" y="0"/>
                </a:moveTo>
                <a:lnTo>
                  <a:pt x="1656825" y="0"/>
                </a:lnTo>
                <a:lnTo>
                  <a:pt x="1656825" y="1627830"/>
                </a:lnTo>
                <a:lnTo>
                  <a:pt x="0" y="1627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681400" y="4036789"/>
            <a:ext cx="639335" cy="943668"/>
          </a:xfrm>
          <a:custGeom>
            <a:avLst/>
            <a:gdLst/>
            <a:ahLst/>
            <a:cxnLst/>
            <a:rect l="l" t="t" r="r" b="b"/>
            <a:pathLst>
              <a:path w="639335" h="943668">
                <a:moveTo>
                  <a:pt x="0" y="0"/>
                </a:moveTo>
                <a:lnTo>
                  <a:pt x="639335" y="0"/>
                </a:lnTo>
                <a:lnTo>
                  <a:pt x="639335" y="943668"/>
                </a:lnTo>
                <a:lnTo>
                  <a:pt x="0" y="943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429622" y="3694708"/>
            <a:ext cx="1656825" cy="1627831"/>
          </a:xfrm>
          <a:custGeom>
            <a:avLst/>
            <a:gdLst/>
            <a:ahLst/>
            <a:cxnLst/>
            <a:rect l="l" t="t" r="r" b="b"/>
            <a:pathLst>
              <a:path w="1656825" h="1627831">
                <a:moveTo>
                  <a:pt x="0" y="0"/>
                </a:moveTo>
                <a:lnTo>
                  <a:pt x="1656825" y="0"/>
                </a:lnTo>
                <a:lnTo>
                  <a:pt x="1656825" y="1627830"/>
                </a:lnTo>
                <a:lnTo>
                  <a:pt x="0" y="1627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022538" y="4152485"/>
            <a:ext cx="470992" cy="712275"/>
          </a:xfrm>
          <a:custGeom>
            <a:avLst/>
            <a:gdLst/>
            <a:ahLst/>
            <a:cxnLst/>
            <a:rect l="l" t="t" r="r" b="b"/>
            <a:pathLst>
              <a:path w="470992" h="712275">
                <a:moveTo>
                  <a:pt x="0" y="0"/>
                </a:moveTo>
                <a:lnTo>
                  <a:pt x="470992" y="0"/>
                </a:lnTo>
                <a:lnTo>
                  <a:pt x="470992" y="712276"/>
                </a:lnTo>
                <a:lnTo>
                  <a:pt x="0" y="7122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342224" y="3593779"/>
            <a:ext cx="1656825" cy="1627831"/>
          </a:xfrm>
          <a:custGeom>
            <a:avLst/>
            <a:gdLst/>
            <a:ahLst/>
            <a:cxnLst/>
            <a:rect l="l" t="t" r="r" b="b"/>
            <a:pathLst>
              <a:path w="1656825" h="1627831">
                <a:moveTo>
                  <a:pt x="0" y="0"/>
                </a:moveTo>
                <a:lnTo>
                  <a:pt x="1656825" y="0"/>
                </a:lnTo>
                <a:lnTo>
                  <a:pt x="1656825" y="1627830"/>
                </a:lnTo>
                <a:lnTo>
                  <a:pt x="0" y="1627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969537" y="3931162"/>
            <a:ext cx="551347" cy="85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6"/>
              </a:lnSpc>
            </a:pPr>
            <a:r>
              <a:rPr lang="en-US" sz="5033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$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211234" y="1714500"/>
            <a:ext cx="126665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1234" y="570425"/>
            <a:ext cx="16857566" cy="753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sz="5500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Market Landscape: Quebec and Ontario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234" y="2235681"/>
            <a:ext cx="9207996" cy="7070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500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Economical Overview</a:t>
            </a:r>
            <a:r>
              <a:rPr lang="en-US" sz="2400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:</a:t>
            </a:r>
          </a:p>
          <a:p>
            <a:pPr marL="489758" lvl="1" indent="-244879" algn="l">
              <a:lnSpc>
                <a:spcPts val="3175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Ontario and Quebec are Canada’s leading provinces in food festival sales with Ontario experiencing a 4.3% increase and Quebec a 3.6% rise in 2024.</a:t>
            </a:r>
          </a:p>
          <a:p>
            <a:pPr algn="l">
              <a:lnSpc>
                <a:spcPts val="3175"/>
              </a:lnSpc>
            </a:pPr>
            <a:endParaRPr lang="en-US" sz="22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75"/>
              </a:lnSpc>
            </a:pPr>
            <a:endParaRPr lang="en-US" sz="22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55"/>
              </a:lnSpc>
            </a:pPr>
            <a:r>
              <a:rPr lang="en-US" sz="2500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Consumer Trends:</a:t>
            </a:r>
          </a:p>
          <a:p>
            <a:pPr marL="489758" lvl="1" indent="-244879" algn="l">
              <a:lnSpc>
                <a:spcPts val="3175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76% adults prefer restaurants with locally sourced ingredients.</a:t>
            </a:r>
          </a:p>
          <a:p>
            <a:pPr marL="489758" lvl="1" indent="-244879" algn="l">
              <a:lnSpc>
                <a:spcPts val="3175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30% are more likely to visit establishment offering environmentally friendly food option. </a:t>
            </a:r>
          </a:p>
          <a:p>
            <a:pPr algn="l">
              <a:lnSpc>
                <a:spcPts val="3175"/>
              </a:lnSpc>
            </a:pPr>
            <a:endParaRPr lang="en-US" sz="22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75"/>
              </a:lnSpc>
            </a:pPr>
            <a:endParaRPr lang="en-US" sz="22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55"/>
              </a:lnSpc>
            </a:pPr>
            <a:r>
              <a:rPr lang="en-US" sz="2500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Digital Engagement:</a:t>
            </a:r>
          </a:p>
          <a:p>
            <a:pPr marL="489758" lvl="1" indent="-244879" algn="l">
              <a:lnSpc>
                <a:spcPts val="3175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79% of diners check the menus online before visiting the restaurants.</a:t>
            </a:r>
          </a:p>
          <a:p>
            <a:pPr marL="489758" lvl="1" indent="-244879" algn="l">
              <a:lnSpc>
                <a:spcPts val="3175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Digital presence significantly influence dining choices</a:t>
            </a:r>
            <a:r>
              <a:rPr lang="en-US" sz="22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3175"/>
              </a:lnSpc>
            </a:pPr>
            <a:endParaRPr lang="en-US" sz="226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B74068-E769-DBFE-D94E-B3F96B5E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5" r="36821"/>
          <a:stretch/>
        </p:blipFill>
        <p:spPr>
          <a:xfrm>
            <a:off x="9677400" y="2476500"/>
            <a:ext cx="8229599" cy="6544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3595" y="-6463767"/>
            <a:ext cx="9781695" cy="9610516"/>
          </a:xfrm>
          <a:custGeom>
            <a:avLst/>
            <a:gdLst/>
            <a:ahLst/>
            <a:cxnLst/>
            <a:rect l="l" t="t" r="r" b="b"/>
            <a:pathLst>
              <a:path w="9781695" h="9610516">
                <a:moveTo>
                  <a:pt x="0" y="0"/>
                </a:moveTo>
                <a:lnTo>
                  <a:pt x="9781695" y="0"/>
                </a:lnTo>
                <a:lnTo>
                  <a:pt x="9781695" y="9610515"/>
                </a:lnTo>
                <a:lnTo>
                  <a:pt x="0" y="961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88395" y="1856010"/>
            <a:ext cx="1458008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7034" y="2094872"/>
            <a:ext cx="3488994" cy="3488994"/>
          </a:xfrm>
          <a:custGeom>
            <a:avLst/>
            <a:gdLst/>
            <a:ahLst/>
            <a:cxnLst/>
            <a:rect l="l" t="t" r="r" b="b"/>
            <a:pathLst>
              <a:path w="3488994" h="3488994">
                <a:moveTo>
                  <a:pt x="0" y="0"/>
                </a:moveTo>
                <a:lnTo>
                  <a:pt x="3488993" y="0"/>
                </a:lnTo>
                <a:lnTo>
                  <a:pt x="3488993" y="3488994"/>
                </a:lnTo>
                <a:lnTo>
                  <a:pt x="0" y="3488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963171" y="5001593"/>
            <a:ext cx="3846468" cy="3846468"/>
          </a:xfrm>
          <a:custGeom>
            <a:avLst/>
            <a:gdLst/>
            <a:ahLst/>
            <a:cxnLst/>
            <a:rect l="l" t="t" r="r" b="b"/>
            <a:pathLst>
              <a:path w="3846468" h="3846468">
                <a:moveTo>
                  <a:pt x="0" y="0"/>
                </a:moveTo>
                <a:lnTo>
                  <a:pt x="3846467" y="0"/>
                </a:lnTo>
                <a:lnTo>
                  <a:pt x="3846467" y="3846468"/>
                </a:lnTo>
                <a:lnTo>
                  <a:pt x="0" y="3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346330" y="6477663"/>
            <a:ext cx="3726126" cy="3726126"/>
          </a:xfrm>
          <a:custGeom>
            <a:avLst/>
            <a:gdLst/>
            <a:ahLst/>
            <a:cxnLst/>
            <a:rect l="l" t="t" r="r" b="b"/>
            <a:pathLst>
              <a:path w="3726126" h="3726126">
                <a:moveTo>
                  <a:pt x="0" y="0"/>
                </a:moveTo>
                <a:lnTo>
                  <a:pt x="3726126" y="0"/>
                </a:lnTo>
                <a:lnTo>
                  <a:pt x="3726126" y="3726125"/>
                </a:lnTo>
                <a:lnTo>
                  <a:pt x="0" y="3726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1667" y="490538"/>
            <a:ext cx="1682763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5500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Food Festival Participation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86865" y="2290564"/>
            <a:ext cx="796893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Interactive Booth &amp; Engagement Activities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1499" y="2878058"/>
            <a:ext cx="13306901" cy="1784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feedback and analytics displays.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Festival attendees vote on dish variations via app/kiosk to boost participation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Interactive quizzes and feedback stations.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Digital kiosks for personalized menu recommendations.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festival hashtags, live reviews, and mentions to generate community buzz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7034" y="6178550"/>
            <a:ext cx="796893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Collaborations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5839" y="6762750"/>
            <a:ext cx="9374981" cy="70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Partner with local suppliers to highlight sustainable sourcing practices.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7034" y="7927975"/>
            <a:ext cx="796893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Promotional Campaigns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7034" y="8479761"/>
            <a:ext cx="10426452" cy="70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Utilize social media and digital platforms for pre- and post-event engagement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4">
            <a:extLst>
              <a:ext uri="{FF2B5EF4-FFF2-40B4-BE49-F238E27FC236}">
                <a16:creationId xmlns:a16="http://schemas.microsoft.com/office/drawing/2014/main" id="{E1073048-8DEB-D1F1-25A6-70F3BA73AD73}"/>
              </a:ext>
            </a:extLst>
          </p:cNvPr>
          <p:cNvSpPr/>
          <p:nvPr/>
        </p:nvSpPr>
        <p:spPr>
          <a:xfrm>
            <a:off x="-18197" y="244453"/>
            <a:ext cx="18364200" cy="1839448"/>
          </a:xfrm>
          <a:custGeom>
            <a:avLst/>
            <a:gdLst/>
            <a:ahLst/>
            <a:cxnLst/>
            <a:rect l="l" t="t" r="r" b="b"/>
            <a:pathLst>
              <a:path w="18288000" h="11407140">
                <a:moveTo>
                  <a:pt x="0" y="0"/>
                </a:moveTo>
                <a:lnTo>
                  <a:pt x="18288000" y="0"/>
                </a:lnTo>
                <a:lnTo>
                  <a:pt x="18288000" y="11407140"/>
                </a:lnTo>
                <a:lnTo>
                  <a:pt x="0" y="1140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9392" y="2810395"/>
            <a:ext cx="8647416" cy="6447905"/>
            <a:chOff x="0" y="0"/>
            <a:chExt cx="11529888" cy="859720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502888" cy="8597207"/>
              <a:chOff x="0" y="0"/>
              <a:chExt cx="2272175" cy="16982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72175" cy="1698214"/>
              </a:xfrm>
              <a:custGeom>
                <a:avLst/>
                <a:gdLst/>
                <a:ahLst/>
                <a:cxnLst/>
                <a:rect l="l" t="t" r="r" b="b"/>
                <a:pathLst>
                  <a:path w="2272175" h="1698214">
                    <a:moveTo>
                      <a:pt x="27819" y="0"/>
                    </a:moveTo>
                    <a:lnTo>
                      <a:pt x="2244356" y="0"/>
                    </a:lnTo>
                    <a:cubicBezTo>
                      <a:pt x="2251734" y="0"/>
                      <a:pt x="2258810" y="2931"/>
                      <a:pt x="2264028" y="8148"/>
                    </a:cubicBezTo>
                    <a:cubicBezTo>
                      <a:pt x="2269245" y="13365"/>
                      <a:pt x="2272175" y="20441"/>
                      <a:pt x="2272175" y="27819"/>
                    </a:cubicBezTo>
                    <a:lnTo>
                      <a:pt x="2272175" y="1670395"/>
                    </a:lnTo>
                    <a:cubicBezTo>
                      <a:pt x="2272175" y="1685759"/>
                      <a:pt x="2259720" y="1698214"/>
                      <a:pt x="2244356" y="1698214"/>
                    </a:cubicBezTo>
                    <a:lnTo>
                      <a:pt x="27819" y="1698214"/>
                    </a:lnTo>
                    <a:cubicBezTo>
                      <a:pt x="12455" y="1698214"/>
                      <a:pt x="0" y="1685759"/>
                      <a:pt x="0" y="1670395"/>
                    </a:cubicBezTo>
                    <a:lnTo>
                      <a:pt x="0" y="27819"/>
                    </a:lnTo>
                    <a:cubicBezTo>
                      <a:pt x="0" y="12455"/>
                      <a:pt x="12455" y="0"/>
                      <a:pt x="27819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2272175" cy="17458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650336" y="1419589"/>
              <a:ext cx="8451584" cy="929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 dirty="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Ensures fresh, ethical sourcing &amp; smooth supply flow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30148" y="1429114"/>
              <a:ext cx="1000507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 spc="350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Bob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30148" y="388164"/>
              <a:ext cx="7579531" cy="537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Cross Functional Collaboration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650336" y="3111230"/>
              <a:ext cx="8451584" cy="929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 dirty="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Crafts innovative dishes aligned with customer trends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30148" y="3120755"/>
              <a:ext cx="136090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 spc="402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Alice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650336" y="5149444"/>
              <a:ext cx="8451584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Drives digital engagement &amp; real-time tracking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30148" y="5155295"/>
              <a:ext cx="797785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Eve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650336" y="7123025"/>
              <a:ext cx="8879552" cy="929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Gathers guest feedback and deliver exceptional customer service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10973" y="7304000"/>
              <a:ext cx="2239363" cy="278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0"/>
                </a:lnSpc>
              </a:pPr>
              <a:r>
                <a:rPr lang="en-US" sz="2000" b="1" spc="364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Charlie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98451" y="2810395"/>
            <a:ext cx="8627166" cy="6447905"/>
            <a:chOff x="0" y="0"/>
            <a:chExt cx="11502888" cy="859720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1502888" cy="8597207"/>
              <a:chOff x="0" y="0"/>
              <a:chExt cx="2272175" cy="169821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272175" cy="1698214"/>
              </a:xfrm>
              <a:custGeom>
                <a:avLst/>
                <a:gdLst/>
                <a:ahLst/>
                <a:cxnLst/>
                <a:rect l="l" t="t" r="r" b="b"/>
                <a:pathLst>
                  <a:path w="2272175" h="1698214">
                    <a:moveTo>
                      <a:pt x="27819" y="0"/>
                    </a:moveTo>
                    <a:lnTo>
                      <a:pt x="2244356" y="0"/>
                    </a:lnTo>
                    <a:cubicBezTo>
                      <a:pt x="2251734" y="0"/>
                      <a:pt x="2258810" y="2931"/>
                      <a:pt x="2264028" y="8148"/>
                    </a:cubicBezTo>
                    <a:cubicBezTo>
                      <a:pt x="2269245" y="13365"/>
                      <a:pt x="2272175" y="20441"/>
                      <a:pt x="2272175" y="27819"/>
                    </a:cubicBezTo>
                    <a:lnTo>
                      <a:pt x="2272175" y="1670395"/>
                    </a:lnTo>
                    <a:cubicBezTo>
                      <a:pt x="2272175" y="1685759"/>
                      <a:pt x="2259720" y="1698214"/>
                      <a:pt x="2244356" y="1698214"/>
                    </a:cubicBezTo>
                    <a:lnTo>
                      <a:pt x="27819" y="1698214"/>
                    </a:lnTo>
                    <a:cubicBezTo>
                      <a:pt x="12455" y="1698214"/>
                      <a:pt x="0" y="1685759"/>
                      <a:pt x="0" y="1670395"/>
                    </a:cubicBezTo>
                    <a:lnTo>
                      <a:pt x="0" y="27819"/>
                    </a:lnTo>
                    <a:cubicBezTo>
                      <a:pt x="0" y="12455"/>
                      <a:pt x="12455" y="0"/>
                      <a:pt x="27819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2272175" cy="17458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78260" y="388164"/>
              <a:ext cx="7579531" cy="537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Integration Tactics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89124" y="1515897"/>
              <a:ext cx="10113681" cy="52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12"/>
                </a:lnSpc>
              </a:pPr>
              <a:r>
                <a:rPr lang="en-US" sz="1996" b="1" spc="217" dirty="0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Daily Syncs</a:t>
              </a:r>
            </a:p>
            <a:p>
              <a:pPr algn="l">
                <a:lnSpc>
                  <a:spcPts val="4012"/>
                </a:lnSpc>
              </a:pPr>
              <a:r>
                <a:rPr lang="en-US" sz="1996" spc="217" dirty="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Quick stand-ups to align on insights &amp; updates</a:t>
              </a:r>
            </a:p>
            <a:p>
              <a:pPr algn="l">
                <a:lnSpc>
                  <a:spcPts val="4012"/>
                </a:lnSpc>
              </a:pPr>
              <a:endParaRPr lang="en-US" sz="1996" spc="217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algn="l">
                <a:lnSpc>
                  <a:spcPts val="4012"/>
                </a:lnSpc>
              </a:pPr>
              <a:r>
                <a:rPr lang="en-US" sz="1996" b="1" spc="217" dirty="0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Live Dashboards</a:t>
              </a:r>
              <a:r>
                <a:rPr lang="en-US" sz="1996" spc="217" dirty="0">
                  <a:solidFill>
                    <a:srgbClr val="000000"/>
                  </a:solidFill>
                  <a:latin typeface="Black Mango Light"/>
                  <a:ea typeface="Black Mango Light"/>
                  <a:cs typeface="Black Mango Light"/>
                  <a:sym typeface="Black Mango Light"/>
                </a:rPr>
                <a:t>: </a:t>
              </a:r>
            </a:p>
            <a:p>
              <a:pPr algn="l">
                <a:lnSpc>
                  <a:spcPts val="4012"/>
                </a:lnSpc>
              </a:pPr>
              <a:r>
                <a:rPr lang="en-US" sz="1996" spc="217" dirty="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Real-time feedback shared across the team</a:t>
              </a:r>
            </a:p>
            <a:p>
              <a:pPr algn="l">
                <a:lnSpc>
                  <a:spcPts val="4012"/>
                </a:lnSpc>
              </a:pPr>
              <a:endParaRPr lang="en-US" sz="1996" spc="217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algn="l">
                <a:lnSpc>
                  <a:spcPts val="4012"/>
                </a:lnSpc>
              </a:pPr>
              <a:r>
                <a:rPr lang="en-US" sz="1996" b="1" spc="217" dirty="0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Feedback Loop</a:t>
              </a:r>
            </a:p>
            <a:p>
              <a:pPr algn="l">
                <a:lnSpc>
                  <a:spcPts val="4012"/>
                </a:lnSpc>
              </a:pPr>
              <a:r>
                <a:rPr lang="en-US" sz="1996" spc="217" dirty="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Insights → Immediate service/menu adjustments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395221" y="1651073"/>
            <a:ext cx="9796694" cy="0"/>
          </a:xfrm>
          <a:prstGeom prst="line">
            <a:avLst/>
          </a:prstGeom>
          <a:ln w="9525" cap="flat">
            <a:solidFill>
              <a:srgbClr val="EFEB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395221" y="445700"/>
            <a:ext cx="1299732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5500" b="1" dirty="0">
                <a:solidFill>
                  <a:srgbClr val="EFEBD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Team Integration Plan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99562" y="-4404110"/>
            <a:ext cx="9359946" cy="9196147"/>
          </a:xfrm>
          <a:custGeom>
            <a:avLst/>
            <a:gdLst/>
            <a:ahLst/>
            <a:cxnLst/>
            <a:rect l="l" t="t" r="r" b="b"/>
            <a:pathLst>
              <a:path w="9359946" h="9196147">
                <a:moveTo>
                  <a:pt x="0" y="0"/>
                </a:moveTo>
                <a:lnTo>
                  <a:pt x="9359946" y="0"/>
                </a:lnTo>
                <a:lnTo>
                  <a:pt x="9359946" y="9196148"/>
                </a:lnTo>
                <a:lnTo>
                  <a:pt x="0" y="9196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403641" y="1607056"/>
            <a:ext cx="99165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5002" y="468818"/>
            <a:ext cx="15875704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500" b="1" dirty="0">
                <a:solidFill>
                  <a:srgbClr val="000000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Strategic Impact of Festival Participation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35386" y="2043744"/>
            <a:ext cx="17540546" cy="930189"/>
            <a:chOff x="0" y="0"/>
            <a:chExt cx="23387395" cy="1240252"/>
          </a:xfrm>
        </p:grpSpPr>
        <p:grpSp>
          <p:nvGrpSpPr>
            <p:cNvPr id="6" name="Group 6"/>
            <p:cNvGrpSpPr/>
            <p:nvPr/>
          </p:nvGrpSpPr>
          <p:grpSpPr>
            <a:xfrm>
              <a:off x="6816458" y="31133"/>
              <a:ext cx="16570937" cy="1209119"/>
              <a:chOff x="0" y="0"/>
              <a:chExt cx="3273271" cy="2388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273272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3273272" h="238838">
                    <a:moveTo>
                      <a:pt x="31770" y="0"/>
                    </a:moveTo>
                    <a:lnTo>
                      <a:pt x="3241502" y="0"/>
                    </a:lnTo>
                    <a:cubicBezTo>
                      <a:pt x="3249928" y="0"/>
                      <a:pt x="3258008" y="3347"/>
                      <a:pt x="3263966" y="9305"/>
                    </a:cubicBezTo>
                    <a:cubicBezTo>
                      <a:pt x="3269924" y="15263"/>
                      <a:pt x="3273272" y="23344"/>
                      <a:pt x="3273272" y="31770"/>
                    </a:cubicBezTo>
                    <a:lnTo>
                      <a:pt x="3273272" y="207069"/>
                    </a:lnTo>
                    <a:cubicBezTo>
                      <a:pt x="3273272" y="215495"/>
                      <a:pt x="3269924" y="223575"/>
                      <a:pt x="3263966" y="229533"/>
                    </a:cubicBezTo>
                    <a:cubicBezTo>
                      <a:pt x="3258008" y="235491"/>
                      <a:pt x="3249928" y="238838"/>
                      <a:pt x="3241502" y="238838"/>
                    </a:cubicBezTo>
                    <a:lnTo>
                      <a:pt x="31770" y="238838"/>
                    </a:lnTo>
                    <a:cubicBezTo>
                      <a:pt x="14224" y="238838"/>
                      <a:pt x="0" y="224615"/>
                      <a:pt x="0" y="207069"/>
                    </a:cubicBezTo>
                    <a:lnTo>
                      <a:pt x="0" y="31770"/>
                    </a:lnTo>
                    <a:cubicBezTo>
                      <a:pt x="0" y="14224"/>
                      <a:pt x="14224" y="0"/>
                      <a:pt x="3177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273271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6569988" cy="1209119"/>
              <a:chOff x="0" y="0"/>
              <a:chExt cx="1297775" cy="23883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97775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1297775" h="238838">
                    <a:moveTo>
                      <a:pt x="80130" y="0"/>
                    </a:moveTo>
                    <a:lnTo>
                      <a:pt x="1217646" y="0"/>
                    </a:lnTo>
                    <a:cubicBezTo>
                      <a:pt x="1238898" y="0"/>
                      <a:pt x="1259279" y="8442"/>
                      <a:pt x="1274306" y="23469"/>
                    </a:cubicBezTo>
                    <a:cubicBezTo>
                      <a:pt x="1289333" y="38497"/>
                      <a:pt x="1297775" y="58878"/>
                      <a:pt x="1297775" y="80130"/>
                    </a:cubicBezTo>
                    <a:lnTo>
                      <a:pt x="1297775" y="158709"/>
                    </a:lnTo>
                    <a:cubicBezTo>
                      <a:pt x="1297775" y="179960"/>
                      <a:pt x="1289333" y="200342"/>
                      <a:pt x="1274306" y="215369"/>
                    </a:cubicBezTo>
                    <a:cubicBezTo>
                      <a:pt x="1259279" y="230396"/>
                      <a:pt x="1238898" y="238838"/>
                      <a:pt x="1217646" y="238838"/>
                    </a:cubicBezTo>
                    <a:lnTo>
                      <a:pt x="80130" y="238838"/>
                    </a:lnTo>
                    <a:cubicBezTo>
                      <a:pt x="58878" y="238838"/>
                      <a:pt x="38497" y="230396"/>
                      <a:pt x="23469" y="215369"/>
                    </a:cubicBezTo>
                    <a:cubicBezTo>
                      <a:pt x="8442" y="200342"/>
                      <a:pt x="0" y="179960"/>
                      <a:pt x="0" y="158709"/>
                    </a:cubicBezTo>
                    <a:lnTo>
                      <a:pt x="0" y="80130"/>
                    </a:lnTo>
                    <a:cubicBezTo>
                      <a:pt x="0" y="58878"/>
                      <a:pt x="8442" y="38497"/>
                      <a:pt x="23469" y="23469"/>
                    </a:cubicBezTo>
                    <a:cubicBezTo>
                      <a:pt x="38497" y="8442"/>
                      <a:pt x="58878" y="0"/>
                      <a:pt x="8013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297775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6864" y="347826"/>
              <a:ext cx="5889427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Increase Brand Awareness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85337" y="404129"/>
              <a:ext cx="16233180" cy="481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Exposure to thousands of local and international foodies, media, and industry professionals.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5386" y="3183483"/>
            <a:ext cx="17540546" cy="930189"/>
            <a:chOff x="0" y="0"/>
            <a:chExt cx="23387395" cy="1240252"/>
          </a:xfrm>
        </p:grpSpPr>
        <p:grpSp>
          <p:nvGrpSpPr>
            <p:cNvPr id="15" name="Group 15"/>
            <p:cNvGrpSpPr/>
            <p:nvPr/>
          </p:nvGrpSpPr>
          <p:grpSpPr>
            <a:xfrm>
              <a:off x="6816458" y="31133"/>
              <a:ext cx="16570937" cy="1209119"/>
              <a:chOff x="0" y="0"/>
              <a:chExt cx="3273271" cy="2388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273272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3273272" h="238838">
                    <a:moveTo>
                      <a:pt x="31770" y="0"/>
                    </a:moveTo>
                    <a:lnTo>
                      <a:pt x="3241502" y="0"/>
                    </a:lnTo>
                    <a:cubicBezTo>
                      <a:pt x="3249928" y="0"/>
                      <a:pt x="3258008" y="3347"/>
                      <a:pt x="3263966" y="9305"/>
                    </a:cubicBezTo>
                    <a:cubicBezTo>
                      <a:pt x="3269924" y="15263"/>
                      <a:pt x="3273272" y="23344"/>
                      <a:pt x="3273272" y="31770"/>
                    </a:cubicBezTo>
                    <a:lnTo>
                      <a:pt x="3273272" y="207069"/>
                    </a:lnTo>
                    <a:cubicBezTo>
                      <a:pt x="3273272" y="215495"/>
                      <a:pt x="3269924" y="223575"/>
                      <a:pt x="3263966" y="229533"/>
                    </a:cubicBezTo>
                    <a:cubicBezTo>
                      <a:pt x="3258008" y="235491"/>
                      <a:pt x="3249928" y="238838"/>
                      <a:pt x="3241502" y="238838"/>
                    </a:cubicBezTo>
                    <a:lnTo>
                      <a:pt x="31770" y="238838"/>
                    </a:lnTo>
                    <a:cubicBezTo>
                      <a:pt x="14224" y="238838"/>
                      <a:pt x="0" y="224615"/>
                      <a:pt x="0" y="207069"/>
                    </a:cubicBezTo>
                    <a:lnTo>
                      <a:pt x="0" y="31770"/>
                    </a:lnTo>
                    <a:cubicBezTo>
                      <a:pt x="0" y="14224"/>
                      <a:pt x="14224" y="0"/>
                      <a:pt x="3177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3273271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6569988" cy="1209119"/>
              <a:chOff x="0" y="0"/>
              <a:chExt cx="1297775" cy="23883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7775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1297775" h="238838">
                    <a:moveTo>
                      <a:pt x="80130" y="0"/>
                    </a:moveTo>
                    <a:lnTo>
                      <a:pt x="1217646" y="0"/>
                    </a:lnTo>
                    <a:cubicBezTo>
                      <a:pt x="1238898" y="0"/>
                      <a:pt x="1259279" y="8442"/>
                      <a:pt x="1274306" y="23469"/>
                    </a:cubicBezTo>
                    <a:cubicBezTo>
                      <a:pt x="1289333" y="38497"/>
                      <a:pt x="1297775" y="58878"/>
                      <a:pt x="1297775" y="80130"/>
                    </a:cubicBezTo>
                    <a:lnTo>
                      <a:pt x="1297775" y="158709"/>
                    </a:lnTo>
                    <a:cubicBezTo>
                      <a:pt x="1297775" y="179960"/>
                      <a:pt x="1289333" y="200342"/>
                      <a:pt x="1274306" y="215369"/>
                    </a:cubicBezTo>
                    <a:cubicBezTo>
                      <a:pt x="1259279" y="230396"/>
                      <a:pt x="1238898" y="238838"/>
                      <a:pt x="1217646" y="238838"/>
                    </a:cubicBezTo>
                    <a:lnTo>
                      <a:pt x="80130" y="238838"/>
                    </a:lnTo>
                    <a:cubicBezTo>
                      <a:pt x="58878" y="238838"/>
                      <a:pt x="38497" y="230396"/>
                      <a:pt x="23469" y="215369"/>
                    </a:cubicBezTo>
                    <a:cubicBezTo>
                      <a:pt x="8442" y="200342"/>
                      <a:pt x="0" y="179960"/>
                      <a:pt x="0" y="158709"/>
                    </a:cubicBezTo>
                    <a:lnTo>
                      <a:pt x="0" y="80130"/>
                    </a:lnTo>
                    <a:cubicBezTo>
                      <a:pt x="0" y="58878"/>
                      <a:pt x="8442" y="38497"/>
                      <a:pt x="23469" y="23469"/>
                    </a:cubicBezTo>
                    <a:cubicBezTo>
                      <a:pt x="38497" y="8442"/>
                      <a:pt x="58878" y="0"/>
                      <a:pt x="8013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97775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46864" y="347826"/>
              <a:ext cx="5889427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Boost Customer Engagement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985337" y="404129"/>
              <a:ext cx="16233180" cy="481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Quizzes, tastings, and live menu curation enable high-touch memorable interactions.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35386" y="4326943"/>
            <a:ext cx="17540546" cy="930189"/>
            <a:chOff x="0" y="0"/>
            <a:chExt cx="23387395" cy="1240252"/>
          </a:xfrm>
        </p:grpSpPr>
        <p:grpSp>
          <p:nvGrpSpPr>
            <p:cNvPr id="24" name="Group 24"/>
            <p:cNvGrpSpPr/>
            <p:nvPr/>
          </p:nvGrpSpPr>
          <p:grpSpPr>
            <a:xfrm>
              <a:off x="6816458" y="31133"/>
              <a:ext cx="16570937" cy="1209119"/>
              <a:chOff x="0" y="0"/>
              <a:chExt cx="3273271" cy="23883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273272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3273272" h="238838">
                    <a:moveTo>
                      <a:pt x="31770" y="0"/>
                    </a:moveTo>
                    <a:lnTo>
                      <a:pt x="3241502" y="0"/>
                    </a:lnTo>
                    <a:cubicBezTo>
                      <a:pt x="3249928" y="0"/>
                      <a:pt x="3258008" y="3347"/>
                      <a:pt x="3263966" y="9305"/>
                    </a:cubicBezTo>
                    <a:cubicBezTo>
                      <a:pt x="3269924" y="15263"/>
                      <a:pt x="3273272" y="23344"/>
                      <a:pt x="3273272" y="31770"/>
                    </a:cubicBezTo>
                    <a:lnTo>
                      <a:pt x="3273272" y="207069"/>
                    </a:lnTo>
                    <a:cubicBezTo>
                      <a:pt x="3273272" y="215495"/>
                      <a:pt x="3269924" y="223575"/>
                      <a:pt x="3263966" y="229533"/>
                    </a:cubicBezTo>
                    <a:cubicBezTo>
                      <a:pt x="3258008" y="235491"/>
                      <a:pt x="3249928" y="238838"/>
                      <a:pt x="3241502" y="238838"/>
                    </a:cubicBezTo>
                    <a:lnTo>
                      <a:pt x="31770" y="238838"/>
                    </a:lnTo>
                    <a:cubicBezTo>
                      <a:pt x="14224" y="238838"/>
                      <a:pt x="0" y="224615"/>
                      <a:pt x="0" y="207069"/>
                    </a:cubicBezTo>
                    <a:lnTo>
                      <a:pt x="0" y="31770"/>
                    </a:lnTo>
                    <a:cubicBezTo>
                      <a:pt x="0" y="14224"/>
                      <a:pt x="14224" y="0"/>
                      <a:pt x="3177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3273271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0"/>
              <a:ext cx="6569988" cy="1209119"/>
              <a:chOff x="0" y="0"/>
              <a:chExt cx="1297775" cy="23883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97775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1297775" h="238838">
                    <a:moveTo>
                      <a:pt x="80130" y="0"/>
                    </a:moveTo>
                    <a:lnTo>
                      <a:pt x="1217646" y="0"/>
                    </a:lnTo>
                    <a:cubicBezTo>
                      <a:pt x="1238898" y="0"/>
                      <a:pt x="1259279" y="8442"/>
                      <a:pt x="1274306" y="23469"/>
                    </a:cubicBezTo>
                    <a:cubicBezTo>
                      <a:pt x="1289333" y="38497"/>
                      <a:pt x="1297775" y="58878"/>
                      <a:pt x="1297775" y="80130"/>
                    </a:cubicBezTo>
                    <a:lnTo>
                      <a:pt x="1297775" y="158709"/>
                    </a:lnTo>
                    <a:cubicBezTo>
                      <a:pt x="1297775" y="179960"/>
                      <a:pt x="1289333" y="200342"/>
                      <a:pt x="1274306" y="215369"/>
                    </a:cubicBezTo>
                    <a:cubicBezTo>
                      <a:pt x="1259279" y="230396"/>
                      <a:pt x="1238898" y="238838"/>
                      <a:pt x="1217646" y="238838"/>
                    </a:cubicBezTo>
                    <a:lnTo>
                      <a:pt x="80130" y="238838"/>
                    </a:lnTo>
                    <a:cubicBezTo>
                      <a:pt x="58878" y="238838"/>
                      <a:pt x="38497" y="230396"/>
                      <a:pt x="23469" y="215369"/>
                    </a:cubicBezTo>
                    <a:cubicBezTo>
                      <a:pt x="8442" y="200342"/>
                      <a:pt x="0" y="179960"/>
                      <a:pt x="0" y="158709"/>
                    </a:cubicBezTo>
                    <a:lnTo>
                      <a:pt x="0" y="80130"/>
                    </a:lnTo>
                    <a:cubicBezTo>
                      <a:pt x="0" y="58878"/>
                      <a:pt x="8442" y="38497"/>
                      <a:pt x="23469" y="23469"/>
                    </a:cubicBezTo>
                    <a:cubicBezTo>
                      <a:pt x="38497" y="8442"/>
                      <a:pt x="58878" y="0"/>
                      <a:pt x="8013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297775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246864" y="347826"/>
              <a:ext cx="5889427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Drive Revenue Growth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985337" y="404129"/>
              <a:ext cx="16233180" cy="481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High-traffic booth + 15-min turnover × $47 avg. spend = strong revenue potential.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35386" y="5596185"/>
            <a:ext cx="17540546" cy="1241098"/>
            <a:chOff x="0" y="0"/>
            <a:chExt cx="23387395" cy="1654797"/>
          </a:xfrm>
        </p:grpSpPr>
        <p:grpSp>
          <p:nvGrpSpPr>
            <p:cNvPr id="33" name="Group 33"/>
            <p:cNvGrpSpPr/>
            <p:nvPr/>
          </p:nvGrpSpPr>
          <p:grpSpPr>
            <a:xfrm>
              <a:off x="6816458" y="31133"/>
              <a:ext cx="16570937" cy="1209119"/>
              <a:chOff x="0" y="0"/>
              <a:chExt cx="3273271" cy="23883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3273272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3273272" h="238838">
                    <a:moveTo>
                      <a:pt x="31770" y="0"/>
                    </a:moveTo>
                    <a:lnTo>
                      <a:pt x="3241502" y="0"/>
                    </a:lnTo>
                    <a:cubicBezTo>
                      <a:pt x="3249928" y="0"/>
                      <a:pt x="3258008" y="3347"/>
                      <a:pt x="3263966" y="9305"/>
                    </a:cubicBezTo>
                    <a:cubicBezTo>
                      <a:pt x="3269924" y="15263"/>
                      <a:pt x="3273272" y="23344"/>
                      <a:pt x="3273272" y="31770"/>
                    </a:cubicBezTo>
                    <a:lnTo>
                      <a:pt x="3273272" y="207069"/>
                    </a:lnTo>
                    <a:cubicBezTo>
                      <a:pt x="3273272" y="215495"/>
                      <a:pt x="3269924" y="223575"/>
                      <a:pt x="3263966" y="229533"/>
                    </a:cubicBezTo>
                    <a:cubicBezTo>
                      <a:pt x="3258008" y="235491"/>
                      <a:pt x="3249928" y="238838"/>
                      <a:pt x="3241502" y="238838"/>
                    </a:cubicBezTo>
                    <a:lnTo>
                      <a:pt x="31770" y="238838"/>
                    </a:lnTo>
                    <a:cubicBezTo>
                      <a:pt x="14224" y="238838"/>
                      <a:pt x="0" y="224615"/>
                      <a:pt x="0" y="207069"/>
                    </a:cubicBezTo>
                    <a:lnTo>
                      <a:pt x="0" y="31770"/>
                    </a:lnTo>
                    <a:cubicBezTo>
                      <a:pt x="0" y="14224"/>
                      <a:pt x="14224" y="0"/>
                      <a:pt x="3177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3273271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0"/>
              <a:ext cx="6569988" cy="1209119"/>
              <a:chOff x="0" y="0"/>
              <a:chExt cx="1297775" cy="23883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297775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1297775" h="238838">
                    <a:moveTo>
                      <a:pt x="80130" y="0"/>
                    </a:moveTo>
                    <a:lnTo>
                      <a:pt x="1217646" y="0"/>
                    </a:lnTo>
                    <a:cubicBezTo>
                      <a:pt x="1238898" y="0"/>
                      <a:pt x="1259279" y="8442"/>
                      <a:pt x="1274306" y="23469"/>
                    </a:cubicBezTo>
                    <a:cubicBezTo>
                      <a:pt x="1289333" y="38497"/>
                      <a:pt x="1297775" y="58878"/>
                      <a:pt x="1297775" y="80130"/>
                    </a:cubicBezTo>
                    <a:lnTo>
                      <a:pt x="1297775" y="158709"/>
                    </a:lnTo>
                    <a:cubicBezTo>
                      <a:pt x="1297775" y="179960"/>
                      <a:pt x="1289333" y="200342"/>
                      <a:pt x="1274306" y="215369"/>
                    </a:cubicBezTo>
                    <a:cubicBezTo>
                      <a:pt x="1259279" y="230396"/>
                      <a:pt x="1238898" y="238838"/>
                      <a:pt x="1217646" y="238838"/>
                    </a:cubicBezTo>
                    <a:lnTo>
                      <a:pt x="80130" y="238838"/>
                    </a:lnTo>
                    <a:cubicBezTo>
                      <a:pt x="58878" y="238838"/>
                      <a:pt x="38497" y="230396"/>
                      <a:pt x="23469" y="215369"/>
                    </a:cubicBezTo>
                    <a:cubicBezTo>
                      <a:pt x="8442" y="200342"/>
                      <a:pt x="0" y="179960"/>
                      <a:pt x="0" y="158709"/>
                    </a:cubicBezTo>
                    <a:lnTo>
                      <a:pt x="0" y="80130"/>
                    </a:lnTo>
                    <a:cubicBezTo>
                      <a:pt x="0" y="58878"/>
                      <a:pt x="8442" y="38497"/>
                      <a:pt x="23469" y="23469"/>
                    </a:cubicBezTo>
                    <a:cubicBezTo>
                      <a:pt x="38497" y="8442"/>
                      <a:pt x="58878" y="0"/>
                      <a:pt x="8013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297775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246864" y="347826"/>
              <a:ext cx="5889427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Expand Market Presence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6985337" y="182867"/>
              <a:ext cx="16233180" cy="1471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Test appeal in multicultural Montreal—ideal for future growth beyond Val-d’Or, Quebec, and Ontario.</a:t>
              </a:r>
            </a:p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endPara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35386" y="6837283"/>
            <a:ext cx="17540546" cy="1219594"/>
            <a:chOff x="0" y="0"/>
            <a:chExt cx="23387395" cy="1626125"/>
          </a:xfrm>
        </p:grpSpPr>
        <p:grpSp>
          <p:nvGrpSpPr>
            <p:cNvPr id="42" name="Group 42"/>
            <p:cNvGrpSpPr/>
            <p:nvPr/>
          </p:nvGrpSpPr>
          <p:grpSpPr>
            <a:xfrm>
              <a:off x="6816458" y="31133"/>
              <a:ext cx="16570937" cy="1209119"/>
              <a:chOff x="0" y="0"/>
              <a:chExt cx="3273271" cy="238838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3273272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3273272" h="238838">
                    <a:moveTo>
                      <a:pt x="31770" y="0"/>
                    </a:moveTo>
                    <a:lnTo>
                      <a:pt x="3241502" y="0"/>
                    </a:lnTo>
                    <a:cubicBezTo>
                      <a:pt x="3249928" y="0"/>
                      <a:pt x="3258008" y="3347"/>
                      <a:pt x="3263966" y="9305"/>
                    </a:cubicBezTo>
                    <a:cubicBezTo>
                      <a:pt x="3269924" y="15263"/>
                      <a:pt x="3273272" y="23344"/>
                      <a:pt x="3273272" y="31770"/>
                    </a:cubicBezTo>
                    <a:lnTo>
                      <a:pt x="3273272" y="207069"/>
                    </a:lnTo>
                    <a:cubicBezTo>
                      <a:pt x="3273272" y="215495"/>
                      <a:pt x="3269924" y="223575"/>
                      <a:pt x="3263966" y="229533"/>
                    </a:cubicBezTo>
                    <a:cubicBezTo>
                      <a:pt x="3258008" y="235491"/>
                      <a:pt x="3249928" y="238838"/>
                      <a:pt x="3241502" y="238838"/>
                    </a:cubicBezTo>
                    <a:lnTo>
                      <a:pt x="31770" y="238838"/>
                    </a:lnTo>
                    <a:cubicBezTo>
                      <a:pt x="14224" y="238838"/>
                      <a:pt x="0" y="224615"/>
                      <a:pt x="0" y="207069"/>
                    </a:cubicBezTo>
                    <a:lnTo>
                      <a:pt x="0" y="31770"/>
                    </a:lnTo>
                    <a:cubicBezTo>
                      <a:pt x="0" y="14224"/>
                      <a:pt x="14224" y="0"/>
                      <a:pt x="3177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3273271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0"/>
              <a:ext cx="6569988" cy="1209119"/>
              <a:chOff x="0" y="0"/>
              <a:chExt cx="1297775" cy="238838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297775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1297775" h="238838">
                    <a:moveTo>
                      <a:pt x="80130" y="0"/>
                    </a:moveTo>
                    <a:lnTo>
                      <a:pt x="1217646" y="0"/>
                    </a:lnTo>
                    <a:cubicBezTo>
                      <a:pt x="1238898" y="0"/>
                      <a:pt x="1259279" y="8442"/>
                      <a:pt x="1274306" y="23469"/>
                    </a:cubicBezTo>
                    <a:cubicBezTo>
                      <a:pt x="1289333" y="38497"/>
                      <a:pt x="1297775" y="58878"/>
                      <a:pt x="1297775" y="80130"/>
                    </a:cubicBezTo>
                    <a:lnTo>
                      <a:pt x="1297775" y="158709"/>
                    </a:lnTo>
                    <a:cubicBezTo>
                      <a:pt x="1297775" y="179960"/>
                      <a:pt x="1289333" y="200342"/>
                      <a:pt x="1274306" y="215369"/>
                    </a:cubicBezTo>
                    <a:cubicBezTo>
                      <a:pt x="1259279" y="230396"/>
                      <a:pt x="1238898" y="238838"/>
                      <a:pt x="1217646" y="238838"/>
                    </a:cubicBezTo>
                    <a:lnTo>
                      <a:pt x="80130" y="238838"/>
                    </a:lnTo>
                    <a:cubicBezTo>
                      <a:pt x="58878" y="238838"/>
                      <a:pt x="38497" y="230396"/>
                      <a:pt x="23469" y="215369"/>
                    </a:cubicBezTo>
                    <a:cubicBezTo>
                      <a:pt x="8442" y="200342"/>
                      <a:pt x="0" y="179960"/>
                      <a:pt x="0" y="158709"/>
                    </a:cubicBezTo>
                    <a:lnTo>
                      <a:pt x="0" y="80130"/>
                    </a:lnTo>
                    <a:cubicBezTo>
                      <a:pt x="0" y="58878"/>
                      <a:pt x="8442" y="38497"/>
                      <a:pt x="23469" y="23469"/>
                    </a:cubicBezTo>
                    <a:cubicBezTo>
                      <a:pt x="38497" y="8442"/>
                      <a:pt x="58878" y="0"/>
                      <a:pt x="8013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38100"/>
                <a:ext cx="1297775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246864" y="347826"/>
              <a:ext cx="5889427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Showcase Innovation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6969761" y="154195"/>
              <a:ext cx="16233180" cy="1471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Live demonstration of our data-powered culinary model in a competitive, prestigious setting.</a:t>
              </a:r>
            </a:p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endPara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35386" y="8056877"/>
            <a:ext cx="17540546" cy="930189"/>
            <a:chOff x="0" y="0"/>
            <a:chExt cx="23387395" cy="1240252"/>
          </a:xfrm>
        </p:grpSpPr>
        <p:grpSp>
          <p:nvGrpSpPr>
            <p:cNvPr id="51" name="Group 51"/>
            <p:cNvGrpSpPr/>
            <p:nvPr/>
          </p:nvGrpSpPr>
          <p:grpSpPr>
            <a:xfrm>
              <a:off x="6816458" y="31133"/>
              <a:ext cx="16570937" cy="1209119"/>
              <a:chOff x="0" y="0"/>
              <a:chExt cx="3273271" cy="238838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3273272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3273272" h="238838">
                    <a:moveTo>
                      <a:pt x="31770" y="0"/>
                    </a:moveTo>
                    <a:lnTo>
                      <a:pt x="3241502" y="0"/>
                    </a:lnTo>
                    <a:cubicBezTo>
                      <a:pt x="3249928" y="0"/>
                      <a:pt x="3258008" y="3347"/>
                      <a:pt x="3263966" y="9305"/>
                    </a:cubicBezTo>
                    <a:cubicBezTo>
                      <a:pt x="3269924" y="15263"/>
                      <a:pt x="3273272" y="23344"/>
                      <a:pt x="3273272" y="31770"/>
                    </a:cubicBezTo>
                    <a:lnTo>
                      <a:pt x="3273272" y="207069"/>
                    </a:lnTo>
                    <a:cubicBezTo>
                      <a:pt x="3273272" y="215495"/>
                      <a:pt x="3269924" y="223575"/>
                      <a:pt x="3263966" y="229533"/>
                    </a:cubicBezTo>
                    <a:cubicBezTo>
                      <a:pt x="3258008" y="235491"/>
                      <a:pt x="3249928" y="238838"/>
                      <a:pt x="3241502" y="238838"/>
                    </a:cubicBezTo>
                    <a:lnTo>
                      <a:pt x="31770" y="238838"/>
                    </a:lnTo>
                    <a:cubicBezTo>
                      <a:pt x="14224" y="238838"/>
                      <a:pt x="0" y="224615"/>
                      <a:pt x="0" y="207069"/>
                    </a:cubicBezTo>
                    <a:lnTo>
                      <a:pt x="0" y="31770"/>
                    </a:lnTo>
                    <a:cubicBezTo>
                      <a:pt x="0" y="14224"/>
                      <a:pt x="14224" y="0"/>
                      <a:pt x="3177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3273271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0" y="0"/>
              <a:ext cx="6569988" cy="1209119"/>
              <a:chOff x="0" y="0"/>
              <a:chExt cx="1297775" cy="238838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97775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1297775" h="238838">
                    <a:moveTo>
                      <a:pt x="80130" y="0"/>
                    </a:moveTo>
                    <a:lnTo>
                      <a:pt x="1217646" y="0"/>
                    </a:lnTo>
                    <a:cubicBezTo>
                      <a:pt x="1238898" y="0"/>
                      <a:pt x="1259279" y="8442"/>
                      <a:pt x="1274306" y="23469"/>
                    </a:cubicBezTo>
                    <a:cubicBezTo>
                      <a:pt x="1289333" y="38497"/>
                      <a:pt x="1297775" y="58878"/>
                      <a:pt x="1297775" y="80130"/>
                    </a:cubicBezTo>
                    <a:lnTo>
                      <a:pt x="1297775" y="158709"/>
                    </a:lnTo>
                    <a:cubicBezTo>
                      <a:pt x="1297775" y="179960"/>
                      <a:pt x="1289333" y="200342"/>
                      <a:pt x="1274306" y="215369"/>
                    </a:cubicBezTo>
                    <a:cubicBezTo>
                      <a:pt x="1259279" y="230396"/>
                      <a:pt x="1238898" y="238838"/>
                      <a:pt x="1217646" y="238838"/>
                    </a:cubicBezTo>
                    <a:lnTo>
                      <a:pt x="80130" y="238838"/>
                    </a:lnTo>
                    <a:cubicBezTo>
                      <a:pt x="58878" y="238838"/>
                      <a:pt x="38497" y="230396"/>
                      <a:pt x="23469" y="215369"/>
                    </a:cubicBezTo>
                    <a:cubicBezTo>
                      <a:pt x="8442" y="200342"/>
                      <a:pt x="0" y="179960"/>
                      <a:pt x="0" y="158709"/>
                    </a:cubicBezTo>
                    <a:lnTo>
                      <a:pt x="0" y="80130"/>
                    </a:lnTo>
                    <a:cubicBezTo>
                      <a:pt x="0" y="58878"/>
                      <a:pt x="8442" y="38497"/>
                      <a:pt x="23469" y="23469"/>
                    </a:cubicBezTo>
                    <a:cubicBezTo>
                      <a:pt x="38497" y="8442"/>
                      <a:pt x="58878" y="0"/>
                      <a:pt x="8013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38100"/>
                <a:ext cx="1297775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246864" y="347826"/>
              <a:ext cx="5889427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Collect Actionable Insights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6985337" y="366452"/>
              <a:ext cx="16233180" cy="481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Real-time data from guest interactions to improve products, marketing, and service.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235386" y="9124547"/>
            <a:ext cx="17540546" cy="930189"/>
            <a:chOff x="0" y="0"/>
            <a:chExt cx="23387395" cy="1240252"/>
          </a:xfrm>
        </p:grpSpPr>
        <p:grpSp>
          <p:nvGrpSpPr>
            <p:cNvPr id="60" name="Group 60"/>
            <p:cNvGrpSpPr/>
            <p:nvPr/>
          </p:nvGrpSpPr>
          <p:grpSpPr>
            <a:xfrm>
              <a:off x="6816458" y="31133"/>
              <a:ext cx="16570937" cy="1209119"/>
              <a:chOff x="0" y="0"/>
              <a:chExt cx="3273271" cy="238838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3273272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3273272" h="238838">
                    <a:moveTo>
                      <a:pt x="31770" y="0"/>
                    </a:moveTo>
                    <a:lnTo>
                      <a:pt x="3241502" y="0"/>
                    </a:lnTo>
                    <a:cubicBezTo>
                      <a:pt x="3249928" y="0"/>
                      <a:pt x="3258008" y="3347"/>
                      <a:pt x="3263966" y="9305"/>
                    </a:cubicBezTo>
                    <a:cubicBezTo>
                      <a:pt x="3269924" y="15263"/>
                      <a:pt x="3273272" y="23344"/>
                      <a:pt x="3273272" y="31770"/>
                    </a:cubicBezTo>
                    <a:lnTo>
                      <a:pt x="3273272" y="207069"/>
                    </a:lnTo>
                    <a:cubicBezTo>
                      <a:pt x="3273272" y="215495"/>
                      <a:pt x="3269924" y="223575"/>
                      <a:pt x="3263966" y="229533"/>
                    </a:cubicBezTo>
                    <a:cubicBezTo>
                      <a:pt x="3258008" y="235491"/>
                      <a:pt x="3249928" y="238838"/>
                      <a:pt x="3241502" y="238838"/>
                    </a:cubicBezTo>
                    <a:lnTo>
                      <a:pt x="31770" y="238838"/>
                    </a:lnTo>
                    <a:cubicBezTo>
                      <a:pt x="14224" y="238838"/>
                      <a:pt x="0" y="224615"/>
                      <a:pt x="0" y="207069"/>
                    </a:cubicBezTo>
                    <a:lnTo>
                      <a:pt x="0" y="31770"/>
                    </a:lnTo>
                    <a:cubicBezTo>
                      <a:pt x="0" y="14224"/>
                      <a:pt x="14224" y="0"/>
                      <a:pt x="3177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-38100"/>
                <a:ext cx="3273271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0" y="0"/>
              <a:ext cx="6569988" cy="1209119"/>
              <a:chOff x="0" y="0"/>
              <a:chExt cx="1297775" cy="238838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297775" cy="238838"/>
              </a:xfrm>
              <a:custGeom>
                <a:avLst/>
                <a:gdLst/>
                <a:ahLst/>
                <a:cxnLst/>
                <a:rect l="l" t="t" r="r" b="b"/>
                <a:pathLst>
                  <a:path w="1297775" h="238838">
                    <a:moveTo>
                      <a:pt x="80130" y="0"/>
                    </a:moveTo>
                    <a:lnTo>
                      <a:pt x="1217646" y="0"/>
                    </a:lnTo>
                    <a:cubicBezTo>
                      <a:pt x="1238898" y="0"/>
                      <a:pt x="1259279" y="8442"/>
                      <a:pt x="1274306" y="23469"/>
                    </a:cubicBezTo>
                    <a:cubicBezTo>
                      <a:pt x="1289333" y="38497"/>
                      <a:pt x="1297775" y="58878"/>
                      <a:pt x="1297775" y="80130"/>
                    </a:cubicBezTo>
                    <a:lnTo>
                      <a:pt x="1297775" y="158709"/>
                    </a:lnTo>
                    <a:cubicBezTo>
                      <a:pt x="1297775" y="179960"/>
                      <a:pt x="1289333" y="200342"/>
                      <a:pt x="1274306" y="215369"/>
                    </a:cubicBezTo>
                    <a:cubicBezTo>
                      <a:pt x="1259279" y="230396"/>
                      <a:pt x="1238898" y="238838"/>
                      <a:pt x="1217646" y="238838"/>
                    </a:cubicBezTo>
                    <a:lnTo>
                      <a:pt x="80130" y="238838"/>
                    </a:lnTo>
                    <a:cubicBezTo>
                      <a:pt x="58878" y="238838"/>
                      <a:pt x="38497" y="230396"/>
                      <a:pt x="23469" y="215369"/>
                    </a:cubicBezTo>
                    <a:cubicBezTo>
                      <a:pt x="8442" y="200342"/>
                      <a:pt x="0" y="179960"/>
                      <a:pt x="0" y="158709"/>
                    </a:cubicBezTo>
                    <a:lnTo>
                      <a:pt x="0" y="80130"/>
                    </a:lnTo>
                    <a:cubicBezTo>
                      <a:pt x="0" y="58878"/>
                      <a:pt x="8442" y="38497"/>
                      <a:pt x="23469" y="23469"/>
                    </a:cubicBezTo>
                    <a:cubicBezTo>
                      <a:pt x="38497" y="8442"/>
                      <a:pt x="58878" y="0"/>
                      <a:pt x="80130" y="0"/>
                    </a:cubicBezTo>
                    <a:close/>
                  </a:path>
                </a:pathLst>
              </a:custGeom>
              <a:solidFill>
                <a:srgbClr val="FFFF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-38100"/>
                <a:ext cx="1297775" cy="27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246864" y="347826"/>
              <a:ext cx="5889427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Strategic Partnership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6969761" y="350789"/>
              <a:ext cx="16233180" cy="481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Build relationships with chefs, suppliers, and tech partners aligned with our values.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561</Words>
  <Application>Microsoft Office PowerPoint</Application>
  <PresentationFormat>Custom</PresentationFormat>
  <Paragraphs>97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Poppins Light</vt:lpstr>
      <vt:lpstr>Arial</vt:lpstr>
      <vt:lpstr>Poppins</vt:lpstr>
      <vt:lpstr>Black Mango Light</vt:lpstr>
      <vt:lpstr>Black Mango Bold</vt:lpstr>
      <vt:lpstr>Calibri</vt:lpstr>
      <vt:lpstr>Poppins Bold</vt:lpstr>
      <vt:lpstr>Black Mango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Quisine Analytics Presentation 1</dc:title>
  <cp:lastModifiedBy>Amisha Shrestha</cp:lastModifiedBy>
  <cp:revision>5</cp:revision>
  <dcterms:created xsi:type="dcterms:W3CDTF">2006-08-16T00:00:00Z</dcterms:created>
  <dcterms:modified xsi:type="dcterms:W3CDTF">2025-05-22T15:09:10Z</dcterms:modified>
  <dc:identifier>DAGoAyEFd6I</dc:identifier>
</cp:coreProperties>
</file>